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67" r:id="rId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7D"/>
    <a:srgbClr val="6A8F6F"/>
    <a:srgbClr val="C9DCDB"/>
    <a:srgbClr val="00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4287"/>
  </p:normalViewPr>
  <p:slideViewPr>
    <p:cSldViewPr snapToGrid="0">
      <p:cViewPr varScale="1">
        <p:scale>
          <a:sx n="134" d="100"/>
          <a:sy n="134" d="100"/>
        </p:scale>
        <p:origin x="544" y="-896"/>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AE55-63BB-34CB-071C-D5E8FC9DDF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C71936-D1C6-E5D3-4EBE-393C6F345C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9EFADF-EA6E-4BCD-24EB-CFD030C475F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33B54747-4657-5D88-93CE-825FC55C61F7}"/>
              </a:ext>
            </a:extLst>
          </p:cNvPr>
          <p:cNvSpPr>
            <a:spLocks noGrp="1"/>
          </p:cNvSpPr>
          <p:nvPr>
            <p:ph type="sldNum" sz="quarter" idx="5"/>
          </p:nvPr>
        </p:nvSpPr>
        <p:spPr/>
        <p:txBody>
          <a:bodyPr/>
          <a:lstStyle/>
          <a:p>
            <a:fld id="{9E1B1592-E1D8-BB48-B6D3-7629F9BD6A48}" type="slidenum">
              <a:rPr lang="en-US" smtClean="0"/>
              <a:t>1</a:t>
            </a:fld>
            <a:endParaRPr lang="en-US"/>
          </a:p>
        </p:txBody>
      </p:sp>
    </p:spTree>
    <p:extLst>
      <p:ext uri="{BB962C8B-B14F-4D97-AF65-F5344CB8AC3E}">
        <p14:creationId xmlns:p14="http://schemas.microsoft.com/office/powerpoint/2010/main" val="18797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8.png"/><Relationship Id="rId17" Type="http://schemas.openxmlformats.org/officeDocument/2006/relationships/image" Target="../media/image13.sv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svg"/><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5.svg"/><Relationship Id="rId14" Type="http://schemas.openxmlformats.org/officeDocument/2006/relationships/image" Target="../media/image10.png"/><Relationship Id="rId22"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88543B8-E0C7-3AB4-5D1A-3FFA1D7082DA}"/>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23137EB5-0EE3-9D50-5C3B-DCBCD53A4B5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 uri="{28A0092B-C50C-407E-A947-70E740481C1C}">
                <a14:useLocalDpi xmlns:a14="http://schemas.microsoft.com/office/drawing/2010/main" val="0"/>
              </a:ext>
            </a:extLst>
          </a:blip>
          <a:srcRect/>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327E4E14-0BF8-2E6F-AB15-A37858F88255}"/>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Biegert &amp; Lorenz Oehler</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grpSp>
        <p:nvGrpSpPr>
          <p:cNvPr id="72" name="Motivation BOX">
            <a:extLst>
              <a:ext uri="{FF2B5EF4-FFF2-40B4-BE49-F238E27FC236}">
                <a16:creationId xmlns:a16="http://schemas.microsoft.com/office/drawing/2014/main" id="{2E22277C-FC12-9D12-3659-D6C79F2A8C32}"/>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3D45D5BF-77AA-A6F2-A79E-262F0A533A86}"/>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C31DCD4B-13D0-3E9A-A5A4-AE5D0044EC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2B3FD9E6-78F0-3894-5E3A-8A7A6AA77B6D}"/>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E6300E-462E-D708-7044-45A6EFDBE080}"/>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C2296BB6-42A0-6B84-0677-CF80F219086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D683A96-A524-AF9A-2B1E-1A575471E59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74130F1-8E32-1217-3960-E814BF735B9F}"/>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F2F4354D-B2A4-C87C-E249-C29E75BB180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1E067B67-CED3-B484-1550-A5D25189FD32}"/>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14215772-4071-7CE1-D486-A12C8A82205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49BA102F-19C5-60D9-EB65-7AEE6BE1C476}"/>
              </a:ext>
            </a:extLst>
          </p:cNvPr>
          <p:cNvSpPr>
            <a:spLocks noGrp="1" noRot="1" noMove="1" noResize="1" noEditPoints="1" noAdjustHandles="1" noChangeArrowheads="1" noChangeShapeType="1"/>
          </p:cNvSpPr>
          <p:nvPr/>
        </p:nvSpPr>
        <p:spPr>
          <a:xfrm>
            <a:off x="9155639" y="326075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C0D3E0E0-56BB-D06E-E5A0-86A8227925EE}"/>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AD83AEC-98D3-7DC5-E80E-7379EE1DF57B}"/>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DD655BF-8B5B-5578-3F66-DFED8B8CE16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417CB186-E9F3-1C95-46CB-F4C31A5D130D}"/>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0FE538B-AC45-A0B6-DD77-4DFC6D265123}"/>
              </a:ext>
            </a:extLst>
          </p:cNvPr>
          <p:cNvGrpSpPr>
            <a:grpSpLocks noGrp="1" noUngrp="1" noRot="1" noMove="1" noResize="1"/>
          </p:cNvGrpSpPr>
          <p:nvPr/>
        </p:nvGrpSpPr>
        <p:grpSpPr>
          <a:xfrm>
            <a:off x="222974" y="2175193"/>
            <a:ext cx="3796805" cy="4800246"/>
            <a:chOff x="222974" y="2175193"/>
            <a:chExt cx="3796805" cy="4800246"/>
          </a:xfrm>
        </p:grpSpPr>
        <p:sp>
          <p:nvSpPr>
            <p:cNvPr id="9" name="Textfeld 8">
              <a:extLst>
                <a:ext uri="{FF2B5EF4-FFF2-40B4-BE49-F238E27FC236}">
                  <a16:creationId xmlns:a16="http://schemas.microsoft.com/office/drawing/2014/main" id="{11595CDC-2569-8576-3CBF-21C11C60FF68}"/>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3C6D726E-4B74-F3CA-9343-CE6AC8605E20}"/>
                    </a:ext>
                  </a:extLst>
                </p:cNvPr>
                <p:cNvSpPr txBox="1">
                  <a:spLocks noGrp="1" noRot="1" noMove="1" noResize="1" noEditPoints="1" noAdjustHandles="1" noChangeArrowheads="1" noChangeShapeType="1"/>
                </p:cNvSpPr>
                <p:nvPr/>
              </p:nvSpPr>
              <p:spPr>
                <a:xfrm>
                  <a:off x="1462839" y="2181819"/>
                  <a:ext cx="1399046" cy="479362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t>
                  </a:r>
                  <a:r>
                    <a:rPr lang="de-DE" sz="650" i="1" dirty="0">
                      <a:latin typeface="Times New Roman" panose="02020603050405020304" pitchFamily="18" charset="0"/>
                      <a:cs typeface="Times New Roman" panose="02020603050405020304" pitchFamily="18" charset="0"/>
                    </a:rPr>
                    <a:t>Abb. 1</a:t>
                  </a:r>
                  <a:r>
                    <a:rPr lang="de-DE" sz="650" dirty="0">
                      <a:latin typeface="Times New Roman" panose="02020603050405020304" pitchFamily="18" charset="0"/>
                      <a:cs typeface="Times New Roman" panose="02020603050405020304" pitchFamily="18" charset="0"/>
                    </a:rPr>
                    <a:t>) und FH-Modell (</a:t>
                  </a:r>
                  <a:r>
                    <a:rPr lang="de-DE" sz="650" i="1" dirty="0">
                      <a:latin typeface="Times New Roman" panose="02020603050405020304" pitchFamily="18" charset="0"/>
                      <a:cs typeface="Times New Roman" panose="02020603050405020304" pitchFamily="18" charset="0"/>
                    </a:rPr>
                    <a:t>Abb. 2</a:t>
                  </a:r>
                  <a:r>
                    <a:rPr lang="de-DE" sz="650" dirty="0">
                      <a:latin typeface="Times New Roman" panose="02020603050405020304" pitchFamily="18" charset="0"/>
                      <a:cs typeface="Times New Roman" panose="02020603050405020304" pitchFamily="18" charset="0"/>
                    </a:rPr>
                    <a:t>).</a:t>
                  </a:r>
                </a:p>
                <a:p>
                  <a:pPr algn="just"/>
                  <a:endParaRPr lang="de-DE" sz="60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für FH-, sowie BHF-Modell. </a:t>
                  </a:r>
                </a:p>
                <a:p>
                  <a:pPr algn="just"/>
                  <a:r>
                    <a:rPr lang="de-DE" sz="650" dirty="0">
                      <a:latin typeface="Times New Roman" panose="02020603050405020304" pitchFamily="18" charset="0"/>
                      <a:cs typeface="Times New Roman" panose="02020603050405020304" pitchFamily="18" charset="0"/>
                    </a:rPr>
                    <a:t>Stabilität: Deskriptive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xmlns="">
            <p:sp>
              <p:nvSpPr>
                <p:cNvPr id="13" name="Textfeld 12">
                  <a:extLst>
                    <a:ext uri="{FF2B5EF4-FFF2-40B4-BE49-F238E27FC236}">
                      <a16:creationId xmlns:a16="http://schemas.microsoft.com/office/drawing/2014/main" id="{3C6D726E-4B74-F3CA-9343-CE6AC8605E20}"/>
                    </a:ext>
                  </a:extLst>
                </p:cNvPr>
                <p:cNvSpPr txBox="1">
                  <a:spLocks noGrp="1" noRot="1" noChangeAspect="1" noMove="1" noResize="1" noEditPoints="1" noAdjustHandles="1" noChangeArrowheads="1" noChangeShapeType="1" noTextEdit="1"/>
                </p:cNvSpPr>
                <p:nvPr/>
              </p:nvSpPr>
              <p:spPr>
                <a:xfrm>
                  <a:off x="1462839" y="2181819"/>
                  <a:ext cx="1399046" cy="479362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0031084F-D392-1283-03F3-E6D7F3474FD7}"/>
                </a:ext>
              </a:extLst>
            </p:cNvPr>
            <p:cNvSpPr txBox="1">
              <a:spLocks noGrp="1" noRot="1" noMove="1" noResize="1" noEditPoints="1" noAdjustHandles="1" noChangeArrowheads="1" noChangeShapeType="1"/>
            </p:cNvSpPr>
            <p:nvPr/>
          </p:nvSpPr>
          <p:spPr>
            <a:xfrm>
              <a:off x="222974" y="4885540"/>
              <a:ext cx="1292063" cy="1846659"/>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i="1" dirty="0" err="1">
                  <a:latin typeface="Times New Roman" panose="02020603050405020304" pitchFamily="18" charset="0"/>
                  <a:cs typeface="Times New Roman" panose="02020603050405020304" pitchFamily="18" charset="0"/>
                </a:rPr>
                <a:t>n</a:t>
              </a:r>
              <a:r>
                <a:rPr lang="de-DE" sz="650" i="1" dirty="0">
                  <a:latin typeface="Times New Roman" panose="02020603050405020304" pitchFamily="18" charset="0"/>
                  <a:cs typeface="Times New Roman" panose="02020603050405020304" pitchFamily="18" charset="0"/>
                </a:rPr>
                <a:t> = 20 </a:t>
              </a:r>
              <a:r>
                <a:rPr lang="de-DE" sz="650" dirty="0">
                  <a:latin typeface="Times New Roman" panose="02020603050405020304" pitchFamily="18" charset="0"/>
                  <a:cs typeface="Times New Roman" panose="02020603050405020304" pitchFamily="18" charset="0"/>
                </a:rPr>
                <a:t>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4451B334-EDA7-4884-C730-E35ADD9D1233}"/>
              </a:ext>
            </a:extLst>
          </p:cNvPr>
          <p:cNvGrpSpPr>
            <a:grpSpLocks noGrp="1" noUngrp="1" noRot="1" noMove="1" noResize="1"/>
          </p:cNvGrpSpPr>
          <p:nvPr/>
        </p:nvGrpSpPr>
        <p:grpSpPr>
          <a:xfrm>
            <a:off x="4252251" y="1212160"/>
            <a:ext cx="4663848" cy="5385918"/>
            <a:chOff x="4252251" y="1212160"/>
            <a:chExt cx="4663848" cy="5385918"/>
          </a:xfrm>
        </p:grpSpPr>
        <p:sp>
          <p:nvSpPr>
            <p:cNvPr id="63" name="Textfeld 62">
              <a:extLst>
                <a:ext uri="{FF2B5EF4-FFF2-40B4-BE49-F238E27FC236}">
                  <a16:creationId xmlns:a16="http://schemas.microsoft.com/office/drawing/2014/main" id="{197A3D67-FEDE-93BF-8C3A-89B8949CE80C}"/>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aufgrund eines hohen Anteils fehlender Werte und 19 wegen zu vieler Faktorstufen ausgeschlossen. Weitere 22 stark korrelierte Variablen sowie 7, die inhaltlich zu nah an der Zielgröße „Bildungsjahre“ lagen, entfielen ebenfalls. Somit standen 56 Variablen für die erste Stepwise-Regression zur Verfügung, die die Auswahl auf 10 Merkmale reduzierte. Nach Dummy-Kodierung und modellspezifischer Auswahl blieben schließlich 17 Kovariaten für das BHF-Modell und 12 für das FH-Modell. Die finalen Merkmale umfassen individuelle Eigenschaften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37BF773-C5D6-8B8C-E476-547B24A28A51}"/>
                </a:ext>
              </a:extLst>
            </p:cNvPr>
            <p:cNvSpPr txBox="1">
              <a:spLocks noGrp="1" noRot="1" noMove="1" noResize="1" noEditPoints="1" noAdjustHandles="1" noChangeArrowheads="1" noChangeShapeType="1"/>
            </p:cNvSpPr>
            <p:nvPr/>
          </p:nvSpPr>
          <p:spPr>
            <a:xfrm>
              <a:off x="4252251" y="2851949"/>
              <a:ext cx="2318672" cy="1246495"/>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als die direkte Schätzung. Der durchschnittliche absolute Abstand reduzierte sich von 0,87 Jahren (Direkt) auf ca. 0,45 Jahre bei beiden Modellen (</a:t>
              </a:r>
              <a:r>
                <a:rPr lang="de-DE" sz="650" i="1" noProof="1">
                  <a:latin typeface="Times New Roman" panose="02020603050405020304" pitchFamily="18" charset="0"/>
                  <a:cs typeface="Times New Roman" panose="02020603050405020304" pitchFamily="18" charset="0"/>
                </a:rPr>
                <a:t>Abb. 3</a:t>
              </a:r>
              <a:r>
                <a:rPr lang="de-DE" sz="650" noProof="1">
                  <a:latin typeface="Times New Roman" panose="02020603050405020304" pitchFamily="18" charset="0"/>
                  <a:cs typeface="Times New Roman" panose="02020603050405020304" pitchFamily="18" charset="0"/>
                </a:rPr>
                <a:t>). Hinsichtlich der MSE-Verteilung (</a:t>
              </a:r>
              <a:r>
                <a:rPr lang="de-DE" sz="650" i="1" noProof="1">
                  <a:latin typeface="Times New Roman" panose="02020603050405020304" pitchFamily="18" charset="0"/>
                  <a:cs typeface="Times New Roman" panose="02020603050405020304" pitchFamily="18" charset="0"/>
                </a:rPr>
                <a:t>Abb. 4</a:t>
              </a:r>
              <a:r>
                <a:rPr lang="de-DE" sz="650" noProof="1">
                  <a:latin typeface="Times New Roman" panose="02020603050405020304" pitchFamily="18" charset="0"/>
                  <a:cs typeface="Times New Roman" panose="02020603050405020304" pitchFamily="18" charset="0"/>
                </a:rPr>
                <a:t>)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5C195F92-B235-201F-21A4-D388245ADEFB}"/>
                </a:ext>
              </a:extLst>
            </p:cNvPr>
            <p:cNvSpPr txBox="1">
              <a:spLocks noGrp="1" noRot="1" noMove="1" noResize="1" noEditPoints="1" noAdjustHandles="1" noChangeArrowheads="1" noChangeShapeType="1"/>
            </p:cNvSpPr>
            <p:nvPr/>
          </p:nvSpPr>
          <p:spPr>
            <a:xfrm>
              <a:off x="4260938" y="5551638"/>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i="1" dirty="0">
                  <a:latin typeface="Times New Roman" panose="02020603050405020304" pitchFamily="18" charset="0"/>
                  <a:cs typeface="Times New Roman" panose="02020603050405020304" pitchFamily="18" charset="0"/>
                </a:rPr>
                <a:t>Abbildung 6 </a:t>
              </a:r>
              <a:r>
                <a:rPr lang="de-DE" sz="650" dirty="0">
                  <a:latin typeface="Times New Roman" panose="02020603050405020304" pitchFamily="18" charset="0"/>
                  <a:cs typeface="Times New Roman" panose="02020603050405020304" pitchFamily="18" charset="0"/>
                </a:rPr>
                <a:t>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E46DD3BA-BF86-B84A-6000-ABE7FA227BC7}"/>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t>
              </a:r>
              <a:r>
                <a:rPr lang="de-DE" sz="650" i="1" noProof="1">
                  <a:latin typeface="Times New Roman" panose="02020603050405020304" pitchFamily="18" charset="0"/>
                  <a:cs typeface="Times New Roman" panose="02020603050405020304" pitchFamily="18" charset="0"/>
                </a:rPr>
                <a:t>Abb. 5</a:t>
              </a:r>
              <a:r>
                <a:rPr lang="de-DE" sz="650" noProof="1">
                  <a:latin typeface="Times New Roman" panose="02020603050405020304" pitchFamily="18" charset="0"/>
                  <a:cs typeface="Times New Roman" panose="02020603050405020304" pitchFamily="18" charset="0"/>
                </a:rPr>
                <a:t>),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D4B83F4A-AC1A-42DE-B31E-C5C39971C785}"/>
              </a:ext>
            </a:extLst>
          </p:cNvPr>
          <p:cNvSpPr txBox="1">
            <a:spLocks noGrp="1" noRot="1" noMove="1" noResize="1" noEditPoints="1" noAdjustHandles="1" noChangeArrowheads="1" noChangeShapeType="1"/>
          </p:cNvSpPr>
          <p:nvPr/>
        </p:nvSpPr>
        <p:spPr>
          <a:xfrm>
            <a:off x="9153430" y="3499066"/>
            <a:ext cx="2828984" cy="2123658"/>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bei 12 Jahren, was schnell dazu führen kann, dass die Residuen des Modells nicht Normalverteilt sind. Modellannahmen sind daher – insbesondere beim BHF-Modell – nur eingeschränkt erfüllt.  Bei hoch korrelierten Prädiktoren wurde jeweils eine Variable ausgewählt; Indexbildungen oder systematische Vergleichsmodelle wurden nicht umgesetzt. 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 </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94F2FC27-097B-F4E8-B140-0887706A2D1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03894173-F743-22FB-44DB-B5E66E775850}"/>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08023540-99E5-60AF-0B49-C36934470F90}"/>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75B3EBD6-F73A-E0B3-99D2-17936B106C50}"/>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65D4D2D-ED7C-AEE1-35EE-8F128C2F5F9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1D80650-9F90-90BA-525C-2FC531D3D6EE}"/>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D12A065-C482-2D9C-DA6B-7D1193FFB15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D5EFB8-979A-A027-27BD-50D29B2F887F}"/>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6014E75-65CF-29CB-7078-844CE302E5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53CB787-1792-4975-CD4E-4AA40B0F3C7A}"/>
              </a:ext>
            </a:extLst>
          </p:cNvPr>
          <p:cNvSpPr txBox="1">
            <a:spLocks noGrp="1" noRot="1" noMove="1" noResize="1" noEditPoints="1" noAdjustHandles="1" noChangeArrowheads="1" noChangeShapeType="1"/>
          </p:cNvSpPr>
          <p:nvPr/>
        </p:nvSpPr>
        <p:spPr>
          <a:xfrm>
            <a:off x="222973" y="4716457"/>
            <a:ext cx="117097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6AC9F79A-8BFF-B076-6E91-C761A1015CA3}"/>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2</a:t>
            </a:r>
          </a:p>
        </p:txBody>
      </p:sp>
      <p:sp>
        <p:nvSpPr>
          <p:cNvPr id="28" name="Textfeld 27">
            <a:extLst>
              <a:ext uri="{FF2B5EF4-FFF2-40B4-BE49-F238E27FC236}">
                <a16:creationId xmlns:a16="http://schemas.microsoft.com/office/drawing/2014/main" id="{02FCD6B1-A732-5D37-C1BB-57FE5A1D2C04}"/>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340CFAA9-7E3C-673F-9245-1EF22FC9BE3D}"/>
              </a:ext>
            </a:extLst>
          </p:cNvPr>
          <p:cNvSpPr txBox="1">
            <a:spLocks noGrp="1" noRot="1" noMove="1" noResize="1" noEditPoints="1" noAdjustHandles="1" noChangeArrowheads="1" noChangeShapeType="1"/>
          </p:cNvSpPr>
          <p:nvPr/>
        </p:nvSpPr>
        <p:spPr>
          <a:xfrm>
            <a:off x="4209238" y="5350039"/>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5</a:t>
            </a:r>
          </a:p>
        </p:txBody>
      </p:sp>
      <p:sp>
        <p:nvSpPr>
          <p:cNvPr id="17" name="Textfeld 16">
            <a:extLst>
              <a:ext uri="{FF2B5EF4-FFF2-40B4-BE49-F238E27FC236}">
                <a16:creationId xmlns:a16="http://schemas.microsoft.com/office/drawing/2014/main" id="{A7FA1C6D-6DB0-AD11-06CC-75818F4D8022}"/>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sp>
        <p:nvSpPr>
          <p:cNvPr id="41" name="Textfeld 40">
            <a:extLst>
              <a:ext uri="{FF2B5EF4-FFF2-40B4-BE49-F238E27FC236}">
                <a16:creationId xmlns:a16="http://schemas.microsoft.com/office/drawing/2014/main" id="{5F0B6EC8-BA98-5BE3-C8D0-069CCCF6E0B5}"/>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5FB70AF1-600C-8389-C1EA-2F44CAE9AEB9}"/>
              </a:ext>
            </a:extLst>
          </p:cNvPr>
          <p:cNvSpPr txBox="1">
            <a:spLocks noGrp="1" noRot="1" noMove="1" noResize="1" noEditPoints="1" noAdjustHandles="1" noChangeArrowheads="1" noChangeShapeType="1"/>
          </p:cNvSpPr>
          <p:nvPr/>
        </p:nvSpPr>
        <p:spPr>
          <a:xfrm>
            <a:off x="-1514475" y="8629650"/>
            <a:ext cx="184731" cy="369332"/>
          </a:xfrm>
          <a:prstGeom prst="rect">
            <a:avLst/>
          </a:prstGeom>
          <a:noFill/>
        </p:spPr>
        <p:txBody>
          <a:bodyPr wrap="none" rtlCol="0">
            <a:spAutoFit/>
          </a:bodyPr>
          <a:lstStyle/>
          <a:p>
            <a:endParaRPr lang="en-US" dirty="0"/>
          </a:p>
        </p:txBody>
      </p:sp>
      <p:pic>
        <p:nvPicPr>
          <p:cNvPr id="45" name="Grafik 44" descr="Ein Bild, das Karte enthält.&#10;&#10;KI-generierte Inhalte können fehlerhaft sein.">
            <a:extLst>
              <a:ext uri="{FF2B5EF4-FFF2-40B4-BE49-F238E27FC236}">
                <a16:creationId xmlns:a16="http://schemas.microsoft.com/office/drawing/2014/main" id="{DFC416D2-A940-1574-C3AE-D1F83823E7C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4328093" y="4063632"/>
            <a:ext cx="2256136" cy="1504091"/>
          </a:xfrm>
          <a:prstGeom prst="rect">
            <a:avLst/>
          </a:prstGeom>
        </p:spPr>
      </p:pic>
      <p:sp>
        <p:nvSpPr>
          <p:cNvPr id="30" name="Textfeld 29">
            <a:extLst>
              <a:ext uri="{FF2B5EF4-FFF2-40B4-BE49-F238E27FC236}">
                <a16:creationId xmlns:a16="http://schemas.microsoft.com/office/drawing/2014/main" id="{4D1A1E8B-8443-63EB-0A15-A045FCEE12C3}"/>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solidFill>
                  <a:schemeClr val="bg2">
                    <a:lumMod val="25000"/>
                  </a:schemeClr>
                </a:solidFill>
                <a:latin typeface="Times New Roman" panose="02020603050405020304" pitchFamily="18" charset="0"/>
                <a:cs typeface="Times New Roman" panose="02020603050405020304" pitchFamily="18" charset="0"/>
              </a:rPr>
              <a:t>Abbildung 6 – Auswahl aus </a:t>
            </a:r>
            <a:r>
              <a:rPr lang="de-DE" sz="700" i="1" noProof="0" dirty="0" err="1">
                <a:solidFill>
                  <a:schemeClr val="bg2">
                    <a:lumMod val="25000"/>
                  </a:schemeClr>
                </a:solidFill>
                <a:latin typeface="Times New Roman" panose="02020603050405020304" pitchFamily="18" charset="0"/>
                <a:cs typeface="Times New Roman" panose="02020603050405020304" pitchFamily="18" charset="0"/>
              </a:rPr>
              <a:t>Kovariaten</a:t>
            </a:r>
            <a:endParaRPr lang="de-DE" sz="700" i="1" noProof="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89" name="Inhaltsplatzhalter 8">
            <a:extLst>
              <a:ext uri="{FF2B5EF4-FFF2-40B4-BE49-F238E27FC236}">
                <a16:creationId xmlns:a16="http://schemas.microsoft.com/office/drawing/2014/main" id="{73C23B50-E6E6-71D8-8B13-B0E6A325AF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3172" y="3474858"/>
            <a:ext cx="1164053" cy="3104143"/>
          </a:xfrm>
          <a:prstGeom prst="rect">
            <a:avLst/>
          </a:prstGeom>
        </p:spPr>
      </p:pic>
      <p:pic>
        <p:nvPicPr>
          <p:cNvPr id="93" name="Grafik 92">
            <a:extLst>
              <a:ext uri="{FF2B5EF4-FFF2-40B4-BE49-F238E27FC236}">
                <a16:creationId xmlns:a16="http://schemas.microsoft.com/office/drawing/2014/main" id="{82E6D7B6-3523-A86A-E8D9-DCE84FDFEA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2448" y="993577"/>
            <a:ext cx="1535026" cy="1918782"/>
          </a:xfrm>
          <a:prstGeom prst="rect">
            <a:avLst/>
          </a:prstGeom>
        </p:spPr>
      </p:pic>
      <p:pic>
        <p:nvPicPr>
          <p:cNvPr id="95" name="Grafik 94">
            <a:extLst>
              <a:ext uri="{FF2B5EF4-FFF2-40B4-BE49-F238E27FC236}">
                <a16:creationId xmlns:a16="http://schemas.microsoft.com/office/drawing/2014/main" id="{12207AB4-1E5B-C274-523A-97DA51625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4638" y="2232991"/>
            <a:ext cx="1136639" cy="2550098"/>
          </a:xfrm>
          <a:prstGeom prst="rect">
            <a:avLst/>
          </a:prstGeom>
        </p:spPr>
      </p:pic>
      <p:pic>
        <p:nvPicPr>
          <p:cNvPr id="99" name="Grafik 98">
            <a:extLst>
              <a:ext uri="{FF2B5EF4-FFF2-40B4-BE49-F238E27FC236}">
                <a16:creationId xmlns:a16="http://schemas.microsoft.com/office/drawing/2014/main" id="{BF4266B2-71AE-67F1-B375-D32C49C684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75625" y="5056235"/>
            <a:ext cx="2164135" cy="1442757"/>
          </a:xfrm>
          <a:prstGeom prst="rect">
            <a:avLst/>
          </a:prstGeom>
        </p:spPr>
      </p:pic>
      <p:pic>
        <p:nvPicPr>
          <p:cNvPr id="5" name="Grafik 4">
            <a:extLst>
              <a:ext uri="{FF2B5EF4-FFF2-40B4-BE49-F238E27FC236}">
                <a16:creationId xmlns:a16="http://schemas.microsoft.com/office/drawing/2014/main" id="{536CDB5D-556B-A797-D319-BAD39396BB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14331" y="2727753"/>
            <a:ext cx="2241313" cy="1494209"/>
          </a:xfrm>
          <a:prstGeom prst="rect">
            <a:avLst/>
          </a:prstGeom>
        </p:spPr>
      </p:pic>
      <p:pic>
        <p:nvPicPr>
          <p:cNvPr id="15" name="Grafik 14" descr="Ein Bild, das Screenshot, Text, Diagramm, Reihe enthält.&#10;&#10;KI-generierte Inhalte können fehlerhaft sein.">
            <a:extLst>
              <a:ext uri="{FF2B5EF4-FFF2-40B4-BE49-F238E27FC236}">
                <a16:creationId xmlns:a16="http://schemas.microsoft.com/office/drawing/2014/main" id="{0C87F428-963A-9F4B-E406-2447F8FF051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75608" y="1229676"/>
            <a:ext cx="2267316" cy="1511544"/>
          </a:xfrm>
          <a:prstGeom prst="rect">
            <a:avLst/>
          </a:prstGeom>
        </p:spPr>
      </p:pic>
      <p:sp>
        <p:nvSpPr>
          <p:cNvPr id="26" name="Textfeld 25">
            <a:extLst>
              <a:ext uri="{FF2B5EF4-FFF2-40B4-BE49-F238E27FC236}">
                <a16:creationId xmlns:a16="http://schemas.microsoft.com/office/drawing/2014/main" id="{4361A022-78F8-9B66-5F83-B2AB03F8BE4F}"/>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3</a:t>
            </a:r>
          </a:p>
        </p:txBody>
      </p:sp>
      <p:pic>
        <p:nvPicPr>
          <p:cNvPr id="36" name="Grafik 35">
            <a:extLst>
              <a:ext uri="{FF2B5EF4-FFF2-40B4-BE49-F238E27FC236}">
                <a16:creationId xmlns:a16="http://schemas.microsoft.com/office/drawing/2014/main" id="{C45CA190-9B34-5EC8-4863-AAD4DF0BAF2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2973" y="84742"/>
            <a:ext cx="731090" cy="731090"/>
          </a:xfrm>
          <a:prstGeom prst="rect">
            <a:avLst/>
          </a:prstGeom>
        </p:spPr>
      </p:pic>
      <p:pic>
        <p:nvPicPr>
          <p:cNvPr id="4" name="Grafik 3">
            <a:extLst>
              <a:ext uri="{FF2B5EF4-FFF2-40B4-BE49-F238E27FC236}">
                <a16:creationId xmlns:a16="http://schemas.microsoft.com/office/drawing/2014/main" id="{5399397D-75D0-3123-CD3E-E18022162C26}"/>
              </a:ext>
            </a:extLst>
          </p:cNvPr>
          <p:cNvPicPr>
            <a:picLocks noChangeAspect="1"/>
          </p:cNvPicPr>
          <p:nvPr/>
        </p:nvPicPr>
        <p:blipFill>
          <a:blip r:embed="rId21">
            <a:biLevel thresh="25000"/>
            <a:extLst>
              <a:ext uri="{BEBA8EAE-BF5A-486C-A8C5-ECC9F3942E4B}">
                <a14:imgProps xmlns:a14="http://schemas.microsoft.com/office/drawing/2010/main">
                  <a14:imgLayer r:embed="rId22">
                    <a14:imgEffect>
                      <a14:artisticMarker/>
                    </a14:imgEffect>
                    <a14:imgEffect>
                      <a14:colorTemperature colorTemp="1500"/>
                    </a14:imgEffect>
                    <a14:imgEffect>
                      <a14:saturation sat="0"/>
                    </a14:imgEffect>
                  </a14:imgLayer>
                </a14:imgProps>
              </a:ext>
            </a:extLst>
          </a:blip>
          <a:stretch>
            <a:fillRect/>
          </a:stretch>
        </p:blipFill>
        <p:spPr>
          <a:xfrm>
            <a:off x="11026965" y="-63892"/>
            <a:ext cx="1152423" cy="1152423"/>
          </a:xfrm>
          <a:prstGeom prst="rect">
            <a:avLst/>
          </a:prstGeom>
        </p:spPr>
      </p:pic>
    </p:spTree>
    <p:extLst>
      <p:ext uri="{BB962C8B-B14F-4D97-AF65-F5344CB8AC3E}">
        <p14:creationId xmlns:p14="http://schemas.microsoft.com/office/powerpoint/2010/main" val="10400235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Macintosh PowerPoint</Application>
  <PresentationFormat>Breitbild</PresentationFormat>
  <Paragraphs>58</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Aptos</vt:lpstr>
      <vt:lpstr>Aptos Display</vt:lpstr>
      <vt:lpstr>Arial</vt:lpstr>
      <vt:lpstr>Cambria Math</vt:lpstr>
      <vt:lpstr>Times New Roman</vt:lpstr>
      <vt:lpstr>Office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40</cp:revision>
  <cp:lastPrinted>2026-01-29T22:21:28Z</cp:lastPrinted>
  <dcterms:created xsi:type="dcterms:W3CDTF">2026-01-23T14:46:44Z</dcterms:created>
  <dcterms:modified xsi:type="dcterms:W3CDTF">2026-01-29T22:56:45Z</dcterms:modified>
</cp:coreProperties>
</file>